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80" r:id="rId4"/>
    <p:sldId id="281" r:id="rId5"/>
    <p:sldId id="282" r:id="rId6"/>
    <p:sldId id="283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3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37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4/5/2021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7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0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4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4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0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3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0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0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4/5/2021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3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28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4/5/2021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2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4/5/2021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3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4/5/2021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4/5/2021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40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Perennials in our Garden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Native Plants and vegetables: varieties to encourage local diversity and promote wildlife and pollinators.</a:t>
            </a:r>
          </a:p>
        </p:txBody>
      </p:sp>
    </p:spTree>
    <p:extLst>
      <p:ext uri="{BB962C8B-B14F-4D97-AF65-F5344CB8AC3E}">
        <p14:creationId xmlns:p14="http://schemas.microsoft.com/office/powerpoint/2010/main" val="2159568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Garden and Perennials: Before and After 2 years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1969539"/>
            <a:ext cx="4954587" cy="3899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2758"/>
            <a:ext cx="4951413" cy="3713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40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9531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9531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r="2271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39011" y="5018001"/>
            <a:ext cx="2743200" cy="1497099"/>
          </a:xfrm>
        </p:spPr>
        <p:txBody>
          <a:bodyPr>
            <a:normAutofit fontScale="92500" lnSpcReduction="20000"/>
          </a:bodyPr>
          <a:lstStyle/>
          <a:p>
            <a:r>
              <a:rPr lang="en-US" sz="1700" b="1" dirty="0"/>
              <a:t>Pearly Everlasting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 for American Painted lady and other pollinators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Drought tolerant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1"/>
          </p:nvPr>
        </p:nvSpPr>
        <p:spPr>
          <a:xfrm>
            <a:off x="4707208" y="4582377"/>
            <a:ext cx="2743200" cy="1671465"/>
          </a:xfrm>
        </p:spPr>
        <p:txBody>
          <a:bodyPr>
            <a:normAutofit fontScale="92500" lnSpcReduction="20000"/>
          </a:bodyPr>
          <a:lstStyle/>
          <a:p>
            <a:r>
              <a:rPr lang="en-US" sz="1700" b="1" dirty="0"/>
              <a:t>Prairie Smoke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Prefers sunny, well-drained soils, can withstand light shade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classed as        endangered.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1497098"/>
          </a:xfrm>
        </p:spPr>
        <p:txBody>
          <a:bodyPr>
            <a:normAutofit fontScale="77500" lnSpcReduction="20000"/>
          </a:bodyPr>
          <a:lstStyle/>
          <a:p>
            <a:r>
              <a:rPr lang="en-US" sz="1700" b="1" dirty="0"/>
              <a:t>Columbine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It prefers partial shade with rich, well-drained soil.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tolerate dull sun under drier conditions.</a:t>
            </a:r>
          </a:p>
        </p:txBody>
      </p:sp>
    </p:spTree>
    <p:extLst>
      <p:ext uri="{BB962C8B-B14F-4D97-AF65-F5344CB8AC3E}">
        <p14:creationId xmlns:p14="http://schemas.microsoft.com/office/powerpoint/2010/main" val="187680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r="15507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 b="2357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" b="583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3361872" cy="144811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Sand Coreopsis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Prefers full sun, can tolerate dry conditions dry conditions and poor soil.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Easy to grow from transplants.</a:t>
            </a:r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>
          <a:xfrm>
            <a:off x="4310743" y="4582378"/>
            <a:ext cx="3657599" cy="227562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Hoary </a:t>
            </a:r>
            <a:r>
              <a:rPr lang="en-US" b="1" dirty="0" err="1"/>
              <a:t>Vervain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drought resistant, blooms     in late summer.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Leaves are larval host for Common Buckeye Butterfly.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Seeds important for birds and mammals.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1448112"/>
          </a:xfrm>
        </p:spPr>
        <p:txBody>
          <a:bodyPr>
            <a:normAutofit/>
          </a:bodyPr>
          <a:lstStyle/>
          <a:p>
            <a:r>
              <a:rPr lang="en-US" dirty="0"/>
              <a:t>Dense Blazing 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Sun, Clay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Species at risk.</a:t>
            </a:r>
          </a:p>
        </p:txBody>
      </p:sp>
    </p:spTree>
    <p:extLst>
      <p:ext uri="{BB962C8B-B14F-4D97-AF65-F5344CB8AC3E}">
        <p14:creationId xmlns:p14="http://schemas.microsoft.com/office/powerpoint/2010/main" val="29155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r="27250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r="19586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8" r="2712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48871" y="5018001"/>
            <a:ext cx="2743200" cy="1529755"/>
          </a:xfrm>
        </p:spPr>
        <p:txBody>
          <a:bodyPr>
            <a:normAutofit/>
          </a:bodyPr>
          <a:lstStyle/>
          <a:p>
            <a:r>
              <a:rPr lang="en-US" b="1" dirty="0"/>
              <a:t>Black-eyed Susan</a:t>
            </a:r>
          </a:p>
          <a:p>
            <a:r>
              <a:rPr lang="en-US" b="1" dirty="0"/>
              <a:t> Full to partial sun, fertile soil but can tolerate tough conditions.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1818422"/>
          </a:xfrm>
        </p:spPr>
        <p:txBody>
          <a:bodyPr>
            <a:normAutofit/>
          </a:bodyPr>
          <a:lstStyle/>
          <a:p>
            <a:r>
              <a:rPr lang="en-US" dirty="0"/>
              <a:t>Harebell</a:t>
            </a:r>
          </a:p>
          <a:p>
            <a:r>
              <a:rPr lang="en-US" dirty="0"/>
              <a:t>These flowers are a good source for hummingbirds, insect pollinators and other beneficial insects.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1676712"/>
          </a:xfrm>
        </p:spPr>
        <p:txBody>
          <a:bodyPr>
            <a:normAutofit fontScale="92500"/>
          </a:bodyPr>
          <a:lstStyle/>
          <a:p>
            <a:r>
              <a:rPr lang="en-US" dirty="0"/>
              <a:t>Butterfly Milkweed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sun, difficult to grow in clay soil.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Attracts a wide range of beneficial pollinators.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1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375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5" r="2302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1660384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Sideoats</a:t>
            </a:r>
            <a:r>
              <a:rPr lang="en-US" b="1" dirty="0"/>
              <a:t> </a:t>
            </a:r>
            <a:r>
              <a:rPr lang="en-US" b="1" dirty="0" err="1"/>
              <a:t>Grama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Sun prefers sand/loam.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Attracts butterflies, pollinators, birds.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>
          <a:xfrm>
            <a:off x="4751422" y="4671190"/>
            <a:ext cx="2743200" cy="1736779"/>
          </a:xfrm>
        </p:spPr>
        <p:txBody>
          <a:bodyPr>
            <a:normAutofit/>
          </a:bodyPr>
          <a:lstStyle/>
          <a:p>
            <a:r>
              <a:rPr lang="en-US" b="1" dirty="0"/>
              <a:t>Canada Wild Rye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Prefers full sun to partial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Wildlife food and cover; ornamental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166038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Little Bluestem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sun, </a:t>
            </a:r>
            <a:r>
              <a:rPr lang="en-US" dirty="0" err="1"/>
              <a:t>welldrained</a:t>
            </a:r>
            <a:r>
              <a:rPr lang="en-US" dirty="0"/>
              <a:t> soil, poor soil.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Makes stunning displays.</a:t>
            </a:r>
          </a:p>
        </p:txBody>
      </p:sp>
    </p:spTree>
    <p:extLst>
      <p:ext uri="{BB962C8B-B14F-4D97-AF65-F5344CB8AC3E}">
        <p14:creationId xmlns:p14="http://schemas.microsoft.com/office/powerpoint/2010/main" val="228724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80881" y="1453242"/>
            <a:ext cx="1930762" cy="1094015"/>
          </a:xfrm>
        </p:spPr>
        <p:txBody>
          <a:bodyPr>
            <a:normAutofit/>
          </a:bodyPr>
          <a:lstStyle/>
          <a:p>
            <a:r>
              <a:rPr lang="en-US" sz="2800" dirty="0"/>
              <a:t>Perennial Grasses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253" y="1148080"/>
            <a:ext cx="9465627" cy="5171440"/>
          </a:xfrm>
        </p:spPr>
        <p:txBody>
          <a:bodyPr numCol="2" anchor="b"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Some of the native plants growing in our garden: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1. Common mountain mint       </a:t>
            </a:r>
            <a:r>
              <a:rPr lang="en-CA" sz="4400" i="1" dirty="0" err="1"/>
              <a:t>Pycnanthemum</a:t>
            </a:r>
            <a:r>
              <a:rPr lang="en-CA" sz="4400" i="1" dirty="0"/>
              <a:t> </a:t>
            </a:r>
            <a:r>
              <a:rPr lang="en-CA" sz="4400" i="1" dirty="0" err="1"/>
              <a:t>virginianum</a:t>
            </a:r>
            <a:r>
              <a:rPr lang="en-CA" sz="4400" i="1" dirty="0"/>
              <a:t>	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2. Wild columbine	        </a:t>
            </a:r>
            <a:r>
              <a:rPr lang="en-CA" sz="4400" i="1" dirty="0"/>
              <a:t>Aquilegia </a:t>
            </a:r>
            <a:r>
              <a:rPr lang="en-CA" sz="4400" i="1" dirty="0" err="1"/>
              <a:t>canadensis</a:t>
            </a:r>
            <a:r>
              <a:rPr lang="en-CA" sz="4400" i="1" dirty="0"/>
              <a:t>	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000" b="1" dirty="0"/>
              <a:t>3. Swamp milkweed                   </a:t>
            </a:r>
            <a:r>
              <a:rPr lang="en-CA" sz="4000" i="1" dirty="0" err="1"/>
              <a:t>Asclepias</a:t>
            </a:r>
            <a:r>
              <a:rPr lang="en-CA" sz="4000" i="1" dirty="0"/>
              <a:t> </a:t>
            </a:r>
            <a:r>
              <a:rPr lang="en-CA" sz="4000" i="1" dirty="0" err="1"/>
              <a:t>incarnata</a:t>
            </a:r>
            <a:r>
              <a:rPr lang="en-CA" sz="4000" i="1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4000" b="1" i="1" dirty="0"/>
              <a:t>4. B</a:t>
            </a:r>
            <a:r>
              <a:rPr lang="en-CA" sz="4400" b="1" dirty="0"/>
              <a:t>utterfly milkweed             </a:t>
            </a:r>
            <a:r>
              <a:rPr lang="en-CA" sz="4400" i="1" dirty="0" err="1"/>
              <a:t>Asclepias</a:t>
            </a:r>
            <a:r>
              <a:rPr lang="en-CA" sz="4400" i="1" dirty="0"/>
              <a:t> </a:t>
            </a:r>
            <a:r>
              <a:rPr lang="en-CA" sz="4400" i="1" dirty="0" err="1"/>
              <a:t>tuberosa</a:t>
            </a:r>
            <a:r>
              <a:rPr lang="en-CA" sz="4400" i="1" dirty="0"/>
              <a:t>	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5. Common milkweed             </a:t>
            </a:r>
            <a:r>
              <a:rPr lang="en-CA" sz="4400" i="1" dirty="0" err="1"/>
              <a:t>Asclepias</a:t>
            </a:r>
            <a:r>
              <a:rPr lang="en-CA" sz="4400" i="1" dirty="0"/>
              <a:t> </a:t>
            </a:r>
            <a:r>
              <a:rPr lang="en-CA" sz="4400" i="1" dirty="0" err="1"/>
              <a:t>syriaca</a:t>
            </a:r>
            <a:r>
              <a:rPr lang="en-CA" sz="4400" i="1" dirty="0"/>
              <a:t>	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6. Harebell	                        </a:t>
            </a:r>
            <a:r>
              <a:rPr lang="en-CA" sz="4400" i="1" dirty="0"/>
              <a:t>Campanula </a:t>
            </a:r>
            <a:r>
              <a:rPr lang="en-CA" sz="4400" i="1" dirty="0" err="1"/>
              <a:t>rotundifolia</a:t>
            </a:r>
            <a:r>
              <a:rPr lang="en-CA" sz="4400" i="1" dirty="0"/>
              <a:t>	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7. </a:t>
            </a:r>
            <a:r>
              <a:rPr lang="en-CA" sz="4400" b="1" dirty="0" err="1"/>
              <a:t>Blackeyed</a:t>
            </a:r>
            <a:r>
              <a:rPr lang="en-CA" sz="4400" b="1" dirty="0"/>
              <a:t> Susan                </a:t>
            </a:r>
            <a:r>
              <a:rPr lang="en-CA" sz="4400" i="1" dirty="0" err="1"/>
              <a:t>Rudbeckia</a:t>
            </a:r>
            <a:r>
              <a:rPr lang="en-CA" sz="4400" i="1" dirty="0"/>
              <a:t> </a:t>
            </a:r>
            <a:r>
              <a:rPr lang="en-CA" sz="4400" i="1" dirty="0" err="1"/>
              <a:t>hirta</a:t>
            </a:r>
            <a:r>
              <a:rPr lang="en-CA" sz="4400" i="1" dirty="0"/>
              <a:t>	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8. Dense blazing star              </a:t>
            </a:r>
            <a:r>
              <a:rPr lang="en-CA" sz="4400" i="1" dirty="0" err="1"/>
              <a:t>Liatris</a:t>
            </a:r>
            <a:r>
              <a:rPr lang="en-CA" sz="4400" i="1" dirty="0"/>
              <a:t> </a:t>
            </a:r>
            <a:r>
              <a:rPr lang="en-CA" sz="4400" i="1" dirty="0" err="1"/>
              <a:t>spicata</a:t>
            </a:r>
            <a:r>
              <a:rPr lang="en-CA" sz="4400" i="1" dirty="0"/>
              <a:t>	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9. Smooth Blue Aster             </a:t>
            </a:r>
            <a:r>
              <a:rPr lang="en-CA" sz="4400" b="1" dirty="0" err="1"/>
              <a:t>S</a:t>
            </a:r>
            <a:r>
              <a:rPr lang="en-CA" sz="4400" i="1" dirty="0" err="1"/>
              <a:t>ymphyotrichum</a:t>
            </a:r>
            <a:r>
              <a:rPr lang="en-CA" sz="4400" i="1" dirty="0"/>
              <a:t> </a:t>
            </a:r>
            <a:r>
              <a:rPr lang="en-CA" sz="4400" i="1" dirty="0" err="1"/>
              <a:t>laeve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10. Heath Aster	        </a:t>
            </a:r>
            <a:r>
              <a:rPr lang="en-CA" sz="4400" b="1" dirty="0" err="1"/>
              <a:t>S</a:t>
            </a:r>
            <a:r>
              <a:rPr lang="en-CA" sz="4400" i="1" dirty="0" err="1"/>
              <a:t>ymphyotrichum</a:t>
            </a:r>
            <a:r>
              <a:rPr lang="en-CA" sz="4400" i="1" dirty="0"/>
              <a:t> </a:t>
            </a:r>
            <a:r>
              <a:rPr lang="en-CA" sz="4400" i="1" dirty="0" err="1"/>
              <a:t>ericoides</a:t>
            </a:r>
            <a:endParaRPr lang="en-CA" sz="4400" i="1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i="1" dirty="0"/>
              <a:t>	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endParaRPr lang="en-CA" sz="4400" b="1" dirty="0"/>
          </a:p>
          <a:p>
            <a:pPr marL="0" indent="0">
              <a:lnSpc>
                <a:spcPct val="120000"/>
              </a:lnSpc>
              <a:buNone/>
            </a:pPr>
            <a:endParaRPr lang="en-CA" sz="44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11. Grey Goldenrod	                </a:t>
            </a:r>
            <a:r>
              <a:rPr lang="en-CA" sz="4400" i="1" dirty="0" err="1"/>
              <a:t>Solidago</a:t>
            </a:r>
            <a:r>
              <a:rPr lang="en-CA" sz="4400" i="1" dirty="0"/>
              <a:t> </a:t>
            </a:r>
            <a:r>
              <a:rPr lang="en-CA" sz="4400" i="1" dirty="0" err="1"/>
              <a:t>nemoralis</a:t>
            </a:r>
            <a:r>
              <a:rPr lang="en-CA" sz="4400" i="1" dirty="0"/>
              <a:t>	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12  Flat top fragrant goldenrod        </a:t>
            </a:r>
            <a:r>
              <a:rPr lang="en-CA" sz="4400" i="1" dirty="0" err="1"/>
              <a:t>Euthamia</a:t>
            </a:r>
            <a:r>
              <a:rPr lang="en-CA" sz="4400" i="1" dirty="0"/>
              <a:t> </a:t>
            </a:r>
            <a:r>
              <a:rPr lang="en-CA" sz="4400" i="1" dirty="0" err="1"/>
              <a:t>graminifolia</a:t>
            </a:r>
            <a:r>
              <a:rPr lang="en-CA" sz="4400" i="1" dirty="0"/>
              <a:t>	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13. Hoary </a:t>
            </a:r>
            <a:r>
              <a:rPr lang="en-CA" sz="4400" b="1" dirty="0" err="1"/>
              <a:t>Vervain</a:t>
            </a:r>
            <a:r>
              <a:rPr lang="en-CA" sz="4400" b="1" dirty="0"/>
              <a:t>	                </a:t>
            </a:r>
            <a:r>
              <a:rPr lang="en-CA" sz="4400" i="1" dirty="0"/>
              <a:t>Verbena </a:t>
            </a:r>
            <a:r>
              <a:rPr lang="en-CA" sz="4400" i="1" dirty="0" err="1"/>
              <a:t>stricta</a:t>
            </a:r>
            <a:r>
              <a:rPr lang="en-CA" sz="4400" i="1" dirty="0"/>
              <a:t>	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14. Prairie Smoke	                 </a:t>
            </a:r>
            <a:r>
              <a:rPr lang="en-CA" sz="4400" b="1" dirty="0" err="1"/>
              <a:t>G</a:t>
            </a:r>
            <a:r>
              <a:rPr lang="en-CA" sz="4400" i="1" dirty="0" err="1"/>
              <a:t>eum</a:t>
            </a:r>
            <a:r>
              <a:rPr lang="en-CA" sz="4400" i="1" dirty="0"/>
              <a:t> </a:t>
            </a:r>
            <a:r>
              <a:rPr lang="en-CA" sz="4400" i="1" dirty="0" err="1"/>
              <a:t>triflorum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15. Sand Coreopsis	                </a:t>
            </a:r>
            <a:r>
              <a:rPr lang="en-CA" sz="4400" i="1" dirty="0"/>
              <a:t>Coreopsis </a:t>
            </a:r>
            <a:r>
              <a:rPr lang="en-CA" sz="4400" i="1" dirty="0" err="1"/>
              <a:t>lanceolata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16. Pearly Everlasting	                </a:t>
            </a:r>
            <a:r>
              <a:rPr lang="en-CA" sz="4400" i="1" dirty="0" err="1"/>
              <a:t>Anaphalis</a:t>
            </a:r>
            <a:r>
              <a:rPr lang="en-CA" sz="4400" i="1" dirty="0"/>
              <a:t> </a:t>
            </a:r>
            <a:r>
              <a:rPr lang="en-CA" sz="4400" i="1" dirty="0" err="1"/>
              <a:t>margaritacea</a:t>
            </a:r>
            <a:endParaRPr lang="en-US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4400" b="1" dirty="0"/>
              <a:t>17. Nodding Onion                         </a:t>
            </a:r>
            <a:r>
              <a:rPr lang="en-CA" sz="4400" i="1" dirty="0"/>
              <a:t>Allium </a:t>
            </a:r>
            <a:r>
              <a:rPr lang="en-CA" sz="4400" i="1" dirty="0" err="1"/>
              <a:t>cernuum</a:t>
            </a:r>
            <a:r>
              <a:rPr lang="en-US" sz="4400" dirty="0"/>
              <a:t>1.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715501" y="2631313"/>
            <a:ext cx="1796142" cy="3230644"/>
          </a:xfrm>
        </p:spPr>
        <p:txBody>
          <a:bodyPr>
            <a:noAutofit/>
          </a:bodyPr>
          <a:lstStyle/>
          <a:p>
            <a:pPr marL="228600" indent="-228600">
              <a:buAutoNum type="arabicPeriod"/>
            </a:pPr>
            <a:r>
              <a:rPr lang="en-CA" sz="1200" b="1" dirty="0" err="1"/>
              <a:t>Sideoats</a:t>
            </a:r>
            <a:r>
              <a:rPr lang="en-CA" sz="1200" b="1" dirty="0"/>
              <a:t> </a:t>
            </a:r>
            <a:r>
              <a:rPr lang="en-CA" sz="1200" b="1" dirty="0" err="1"/>
              <a:t>grama</a:t>
            </a:r>
            <a:r>
              <a:rPr lang="en-CA" sz="1200" b="1" dirty="0"/>
              <a:t>                    </a:t>
            </a:r>
            <a:r>
              <a:rPr lang="en-CA" sz="1200" i="1" dirty="0" err="1"/>
              <a:t>Bouteloua</a:t>
            </a:r>
            <a:r>
              <a:rPr lang="en-CA" sz="1200" i="1" dirty="0"/>
              <a:t> </a:t>
            </a:r>
            <a:r>
              <a:rPr lang="en-CA" sz="1200" i="1" dirty="0" err="1"/>
              <a:t>curtipendula</a:t>
            </a:r>
            <a:endParaRPr lang="en-US" sz="1200" dirty="0"/>
          </a:p>
          <a:p>
            <a:r>
              <a:rPr lang="en-CA" sz="1200" b="1" dirty="0"/>
              <a:t>2. Canada wild rye                   </a:t>
            </a:r>
            <a:r>
              <a:rPr lang="en-CA" sz="1200" i="1" dirty="0" err="1"/>
              <a:t>Elymus</a:t>
            </a:r>
            <a:r>
              <a:rPr lang="en-CA" sz="1200" i="1" dirty="0"/>
              <a:t> </a:t>
            </a:r>
            <a:r>
              <a:rPr lang="en-CA" sz="1200" i="1" dirty="0" err="1"/>
              <a:t>canadensis</a:t>
            </a:r>
            <a:r>
              <a:rPr lang="en-CA" sz="1200" i="1" dirty="0"/>
              <a:t>	</a:t>
            </a:r>
            <a:endParaRPr lang="en-US" sz="1200" dirty="0"/>
          </a:p>
          <a:p>
            <a:r>
              <a:rPr lang="en-CA" sz="1200" b="1" dirty="0"/>
              <a:t>3. Little bluestem                    </a:t>
            </a:r>
            <a:r>
              <a:rPr lang="en-CA" sz="1200" i="1" dirty="0" err="1"/>
              <a:t>Schizachyrium</a:t>
            </a:r>
            <a:r>
              <a:rPr lang="en-CA" sz="1200" i="1" dirty="0"/>
              <a:t> </a:t>
            </a:r>
            <a:r>
              <a:rPr lang="en-CA" sz="1200" i="1" dirty="0" err="1"/>
              <a:t>scoparium</a:t>
            </a:r>
            <a:r>
              <a:rPr lang="en-CA" sz="1200" i="1" dirty="0"/>
              <a:t>	</a:t>
            </a:r>
            <a:endParaRPr lang="en-US" sz="1200" dirty="0"/>
          </a:p>
          <a:p>
            <a:r>
              <a:rPr lang="en-CA" sz="1200" b="1" dirty="0"/>
              <a:t>4. Switch Grass                </a:t>
            </a:r>
            <a:r>
              <a:rPr lang="en-CA" sz="1200" i="1" dirty="0" err="1"/>
              <a:t>Panicum</a:t>
            </a:r>
            <a:r>
              <a:rPr lang="en-CA" sz="1200" i="1" dirty="0"/>
              <a:t> </a:t>
            </a:r>
            <a:r>
              <a:rPr lang="en-CA" sz="1200" i="1" dirty="0" err="1"/>
              <a:t>virgatum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410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413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Nature Illustration 16x9</vt:lpstr>
      <vt:lpstr>Perennials in our Garden</vt:lpstr>
      <vt:lpstr>Native Garden and Perennials: Before and After 2 years</vt:lpstr>
      <vt:lpstr>PowerPoint Presentation</vt:lpstr>
      <vt:lpstr>PowerPoint Presentation</vt:lpstr>
      <vt:lpstr>PowerPoint Presentation</vt:lpstr>
      <vt:lpstr>PowerPoint Presentation</vt:lpstr>
      <vt:lpstr>Perennial Grasses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Perennials in our Garden</dc:title>
  <dc:creator>user</dc:creator>
  <cp:lastModifiedBy>user</cp:lastModifiedBy>
  <cp:revision>1</cp:revision>
  <dcterms:created xsi:type="dcterms:W3CDTF">2021-04-05T21:36:31Z</dcterms:created>
  <dcterms:modified xsi:type="dcterms:W3CDTF">2021-04-05T21:44:17Z</dcterms:modified>
</cp:coreProperties>
</file>